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ssistant Regular" pitchFamily="2" charset="-79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alant Medium" pitchFamily="2" charset="77"/>
      <p:regular r:id="rId19"/>
    </p:embeddedFont>
    <p:embeddedFont>
      <p:font typeface="HK Grotesk Bold" pitchFamily="2" charset="77"/>
      <p:regular r:id="rId20"/>
      <p:bold r:id="rId21"/>
    </p:embeddedFont>
    <p:embeddedFont>
      <p:font typeface="HK Grotesk Medium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46" autoAdjust="0"/>
    <p:restoredTop sz="94593" autoAdjust="0"/>
  </p:normalViewPr>
  <p:slideViewPr>
    <p:cSldViewPr>
      <p:cViewPr varScale="1">
        <p:scale>
          <a:sx n="87" d="100"/>
          <a:sy n="87" d="100"/>
        </p:scale>
        <p:origin x="216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0528"/>
            <a:ext cx="10541972" cy="6027772"/>
            <a:chOff x="0" y="0"/>
            <a:chExt cx="14055963" cy="8037029"/>
          </a:xfrm>
        </p:grpSpPr>
        <p:sp>
          <p:nvSpPr>
            <p:cNvPr id="3" name="TextBox 3"/>
            <p:cNvSpPr txBox="1"/>
            <p:nvPr/>
          </p:nvSpPr>
          <p:spPr>
            <a:xfrm>
              <a:off x="0" y="5869389"/>
              <a:ext cx="10846623" cy="2167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Data Mining</a:t>
              </a:r>
            </a:p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 Italics"/>
                </a:rPr>
                <a:t>Lê Công Minh Khôi – 519H0181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055963" cy="4065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 dirty="0">
                  <a:solidFill>
                    <a:srgbClr val="000000"/>
                  </a:solidFill>
                  <a:latin typeface="HK Grotesk Bold"/>
                </a:rPr>
                <a:t>K-Nearest Neighbor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078781" y="6660171"/>
            <a:ext cx="8383943" cy="40417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3076555" cy="29163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29806" y="0"/>
            <a:ext cx="6358194" cy="17538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18336" y="1038225"/>
            <a:ext cx="11651328" cy="106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560" y="5143500"/>
            <a:ext cx="3883010" cy="12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Simple to implement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2495" y="5143500"/>
            <a:ext cx="3883010" cy="63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Versatile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1430" y="5143500"/>
            <a:ext cx="3883010" cy="12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Training is trivial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6689" y="6660171"/>
            <a:ext cx="3883010" cy="189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Works with any number of classes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8301" y="6660171"/>
            <a:ext cx="3883010" cy="189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Effective if the training data is large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8336" y="1038225"/>
            <a:ext cx="11651328" cy="106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Disadvantages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05162" y="3579263"/>
            <a:ext cx="3990032" cy="12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HK Grotesk Bold"/>
              </a:rPr>
              <a:t>Computationally expensive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40689" y="3579263"/>
            <a:ext cx="3883010" cy="12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HK Grotesk Bold"/>
              </a:rPr>
              <a:t>High memory requirement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69077" y="6733098"/>
            <a:ext cx="3883010" cy="252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Does not work well with high dimensional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40689" y="6104465"/>
            <a:ext cx="3883010" cy="315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5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K Grotesk Bold"/>
              </a:rPr>
              <a:t>One-hot encoding is required for categorical features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3076555" cy="29163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4078781" y="6660171"/>
            <a:ext cx="8383943" cy="404175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29806" y="0"/>
            <a:ext cx="6358194" cy="17538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89150" y="4783855"/>
            <a:ext cx="10909700" cy="72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 dirty="0">
                <a:solidFill>
                  <a:srgbClr val="FFFFFF"/>
                </a:solidFill>
                <a:latin typeface="HK Grotesk Medium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9641" y="10139500"/>
            <a:ext cx="8468718" cy="12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800" dirty="0">
                <a:solidFill>
                  <a:srgbClr val="FFFFFF"/>
                </a:solidFill>
                <a:latin typeface="Halant Medium"/>
              </a:rPr>
              <a:t>Please keep in mind your 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861"/>
            <a:ext cx="7726964" cy="105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Introduction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3976466"/>
            <a:ext cx="3787282" cy="140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Simple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2909" y="3976466"/>
            <a:ext cx="3563233" cy="140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Classification/Regression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72018" y="3976466"/>
            <a:ext cx="3787282" cy="28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Based on a similarity measure</a:t>
            </a:r>
          </a:p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endParaRPr lang="en-US" sz="4294">
              <a:solidFill>
                <a:srgbClr val="731F7D"/>
              </a:solidFill>
              <a:latin typeface="Halant Medium Italic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861"/>
            <a:ext cx="7726964" cy="105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1970s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3976466"/>
            <a:ext cx="3787282" cy="140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Statistical estimation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2909" y="3976466"/>
            <a:ext cx="3563233" cy="140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Pattern recognition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13878" y="3619506"/>
            <a:ext cx="5307614" cy="105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1990s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37435" y="4517642"/>
            <a:ext cx="5917015" cy="67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spc="-39">
                <a:solidFill>
                  <a:srgbClr val="FFFFFF"/>
                </a:solidFill>
                <a:latin typeface="Assistant Regular"/>
              </a:rPr>
              <a:t>Popular in machine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861"/>
            <a:ext cx="7726964" cy="21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 dirty="0">
                <a:latin typeface="HK Grotesk Bold"/>
              </a:rPr>
              <a:t>Why do we need a </a:t>
            </a:r>
            <a:r>
              <a:rPr lang="en-US" sz="7072" dirty="0" err="1">
                <a:latin typeface="HK Grotesk Bold"/>
              </a:rPr>
              <a:t>kNN</a:t>
            </a:r>
            <a:r>
              <a:rPr lang="en-US" sz="7072" dirty="0">
                <a:latin typeface="HK Grotesk Bold"/>
              </a:rPr>
              <a:t> algorithm?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3976466"/>
            <a:ext cx="3787282" cy="140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Simple To Implement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2909" y="3976466"/>
            <a:ext cx="3787282" cy="69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Versatile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72018" y="3976466"/>
            <a:ext cx="3787282" cy="69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82"/>
              </a:lnSpc>
              <a:spcBef>
                <a:spcPct val="0"/>
              </a:spcBef>
            </a:pPr>
            <a:r>
              <a:rPr lang="en-US" sz="4294">
                <a:solidFill>
                  <a:srgbClr val="731F7D"/>
                </a:solidFill>
                <a:latin typeface="Halant Medium Italics"/>
              </a:rPr>
              <a:t>Effective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40192"/>
            <a:ext cx="8760493" cy="85181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20105" y="1038225"/>
            <a:ext cx="7639195" cy="210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How does the kNN algorithm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89193" y="7163581"/>
            <a:ext cx="7470107" cy="84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000000"/>
                </a:solidFill>
                <a:latin typeface="Assistant Regular"/>
              </a:rPr>
              <a:t>The </a:t>
            </a:r>
            <a:r>
              <a:rPr lang="en-US" sz="2399" spc="-23" dirty="0" err="1">
                <a:solidFill>
                  <a:srgbClr val="000000"/>
                </a:solidFill>
                <a:latin typeface="Assistant Regular"/>
              </a:rPr>
              <a:t>kNN</a:t>
            </a:r>
            <a:r>
              <a:rPr lang="en-US" sz="2399" spc="-23" dirty="0">
                <a:solidFill>
                  <a:srgbClr val="000000"/>
                </a:solidFill>
                <a:latin typeface="Assistant Regular"/>
              </a:rPr>
              <a:t> algorithm assumes that similar things exist in proximity.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8115300" cy="23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Step by step explanation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834003"/>
            <a:ext cx="6019800" cy="555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Load the data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Choose k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For each point in the data</a:t>
            </a:r>
          </a:p>
          <a:p>
            <a:pPr marL="1044647" lvl="2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Calculate the distance between current point and the point we try to predict</a:t>
            </a:r>
          </a:p>
          <a:p>
            <a:pPr marL="1044647" lvl="2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Add the distance and the index of the example to an ordered collection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Sort the ordered collection of distances and indices from smallest to largest (in ascending order) by the distances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Pick the first k entries from the sorted collection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Get the labels of the selected k entries</a:t>
            </a:r>
          </a:p>
          <a:p>
            <a:pPr marL="677493" lvl="1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Return prediction</a:t>
            </a:r>
          </a:p>
          <a:p>
            <a:pPr marL="1044647" lvl="2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If regression, return the mean of the k labels</a:t>
            </a:r>
          </a:p>
          <a:p>
            <a:pPr marL="1044647" lvl="2" indent="-457200">
              <a:lnSpc>
                <a:spcPts val="2856"/>
              </a:lnSpc>
              <a:buFont typeface="+mj-lt"/>
              <a:buAutoNum type="arabicPeriod"/>
            </a:pPr>
            <a:r>
              <a:rPr lang="en-US" sz="2040" spc="-20" dirty="0">
                <a:solidFill>
                  <a:srgbClr val="FFFFFF"/>
                </a:solidFill>
                <a:latin typeface="Assistant Regular"/>
              </a:rPr>
              <a:t>If classification, return the mode of the k labels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465" r="23465"/>
          <a:stretch>
            <a:fillRect/>
          </a:stretch>
        </p:blipFill>
        <p:spPr>
          <a:xfrm>
            <a:off x="10108603" y="0"/>
            <a:ext cx="818892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2333377"/>
            <a:ext cx="12908564" cy="105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How to choose the value of 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68200" y="4548884"/>
            <a:ext cx="3818865" cy="132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Try different k value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234568" y="4570315"/>
            <a:ext cx="3818865" cy="1982351"/>
            <a:chOff x="0" y="0"/>
            <a:chExt cx="5091820" cy="264313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2671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k</a:t>
              </a:r>
            </a:p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"/>
                </a:rPr>
                <a:t>sensitive to noise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68407" y="2858"/>
              <a:ext cx="1469345" cy="761388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503080" y="1658557"/>
              <a:ext cx="1469345" cy="761388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2200935" y="4541740"/>
            <a:ext cx="3818865" cy="65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 dirty="0">
                <a:solidFill>
                  <a:srgbClr val="731F7D"/>
                </a:solidFill>
                <a:latin typeface="Halant Medium Italics"/>
              </a:rPr>
              <a:t>Usually odd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1038225"/>
            <a:ext cx="12908564" cy="105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Calculating the distance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31831" y="2094341"/>
            <a:ext cx="3818865" cy="3434972"/>
            <a:chOff x="0" y="0"/>
            <a:chExt cx="5091820" cy="457996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579"/>
            <a:stretch>
              <a:fillRect/>
            </a:stretch>
          </p:blipFill>
          <p:spPr>
            <a:xfrm>
              <a:off x="683962" y="834364"/>
              <a:ext cx="3723896" cy="3745599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0" y="-28575"/>
              <a:ext cx="5091820" cy="8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Euclidean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96503" y="5823328"/>
            <a:ext cx="3818865" cy="3434972"/>
            <a:chOff x="0" y="0"/>
            <a:chExt cx="5091820" cy="45799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8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Minkowski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66446" y="834364"/>
              <a:ext cx="3758928" cy="374559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836570" y="2094341"/>
            <a:ext cx="3818865" cy="3434972"/>
            <a:chOff x="0" y="0"/>
            <a:chExt cx="5091820" cy="45799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66446" y="834364"/>
              <a:ext cx="3758928" cy="3745599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-28575"/>
              <a:ext cx="5091820" cy="8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Manhattan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34568" y="5823328"/>
            <a:ext cx="3818865" cy="3434972"/>
            <a:chOff x="0" y="0"/>
            <a:chExt cx="5091820" cy="45799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5091820" cy="8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Hamming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66446" y="834364"/>
              <a:ext cx="3758928" cy="3745599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2270416" y="5823328"/>
            <a:ext cx="3818865" cy="3434972"/>
            <a:chOff x="0" y="0"/>
            <a:chExt cx="5091820" cy="45799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5091820" cy="8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Chebyshev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76065" y="834364"/>
              <a:ext cx="3745599" cy="3745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238</Words>
  <Application>Microsoft Macintosh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HK Grotesk Bold</vt:lpstr>
      <vt:lpstr>Calibri</vt:lpstr>
      <vt:lpstr>HK Grotesk Medium</vt:lpstr>
      <vt:lpstr>Halant Medium</vt:lpstr>
      <vt:lpstr>Arial</vt:lpstr>
      <vt:lpstr>Assistant Regular</vt:lpstr>
      <vt:lpstr>Halant Medium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K-Nearest Neighbor</dc:title>
  <cp:lastModifiedBy>Khoi</cp:lastModifiedBy>
  <cp:revision>4</cp:revision>
  <dcterms:created xsi:type="dcterms:W3CDTF">2006-08-16T00:00:00Z</dcterms:created>
  <dcterms:modified xsi:type="dcterms:W3CDTF">2022-11-17T07:06:26Z</dcterms:modified>
  <dc:identifier>DAFRdUzGykU</dc:identifier>
</cp:coreProperties>
</file>